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96" r:id="rId1"/>
    <p:sldMasterId id="2147483797" r:id="rId2"/>
    <p:sldMasterId id="2147483798" r:id="rId3"/>
    <p:sldMasterId id="2147483799" r:id="rId4"/>
  </p:sldMasterIdLst>
  <p:notesMasterIdLst>
    <p:notesMasterId r:id="rId6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9144000" cy="5143500" type="screen16x9"/>
  <p:notesSz cx="6858000" cy="9144000"/>
  <p:embeddedFontLst>
    <p:embeddedFont>
      <p:font typeface="Amatic SC" pitchFamily="2" charset="-79"/>
      <p:regular r:id="rId64"/>
      <p:bold r:id="rId65"/>
    </p:embeddedFont>
    <p:embeddedFont>
      <p:font typeface="Inconsolata" pitchFamily="49" charset="77"/>
      <p:regular r:id="rId66"/>
      <p:bold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  <p:embeddedFont>
      <p:font typeface="Roboto Light" panose="02000000000000000000" pitchFamily="2" charset="0"/>
      <p:regular r:id="rId72"/>
      <p:bold r:id="rId73"/>
      <p:italic r:id="rId74"/>
      <p:boldItalic r:id="rId75"/>
    </p:embeddedFont>
    <p:embeddedFont>
      <p:font typeface="Roboto Medium" panose="02000000000000000000" pitchFamily="2" charset="0"/>
      <p:regular r:id="rId76"/>
      <p:bold r:id="rId77"/>
      <p:italic r:id="rId78"/>
      <p:boldItalic r:id="rId79"/>
    </p:embeddedFont>
    <p:embeddedFont>
      <p:font typeface="Roboto Thin" panose="02000000000000000000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pos="23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E5C621-B3EB-48A1-B822-8791B36685E0}">
  <a:tblStyle styleId="{A4E5C621-B3EB-48A1-B822-8791B36685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>
        <p:scale>
          <a:sx n="160" d="100"/>
          <a:sy n="160" d="100"/>
        </p:scale>
        <p:origin x="240" y="168"/>
      </p:cViewPr>
      <p:guideLst>
        <p:guide orient="horz" pos="288"/>
        <p:guide pos="23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3.fntdata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33880cb77b_2_1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g33880cb77b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33880cb77b_2_6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g33880cb77b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3880cb77b_2_7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g33880cb77b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33880cb77b_2_7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g33880cb77b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33880cb77b_2_8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g33880cb77b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33880cb77b_2_91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g33880cb77b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4c38d18095_0_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4c38d18095_0_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4c38d18095_0_17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g4c38d18095_0_1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33880cb77b_2_13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g33880cb77b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33880cb77b_2_14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g33880cb77b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33880cb77b_2_15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g33880cb77b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33880cb77b_2_24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g33880cb77b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33880cb77b_2_16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g33880cb77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33880cb77b_2_17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g33880cb77b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33880cb77b_2_174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g33880cb77b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33880cb77b_2_18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g33880cb77b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33880cb77b_2_191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g33880cb77b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33880cb77b_2_19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g33880cb77b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33880cb77b_2_20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g33880cb77b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33880cb77b_2_21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shutterstock_773920963</a:t>
            </a:r>
            <a:endParaRPr/>
          </a:p>
        </p:txBody>
      </p:sp>
      <p:sp>
        <p:nvSpPr>
          <p:cNvPr id="2463" name="Google Shape;2463;g33880cb77b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g33880cb77b_2_22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shutterstock_117393862</a:t>
            </a:r>
            <a:endParaRPr/>
          </a:p>
        </p:txBody>
      </p:sp>
      <p:sp>
        <p:nvSpPr>
          <p:cNvPr id="2471" name="Google Shape;2471;g33880cb77b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33880cb77b_2_226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shutterstock_1125750473</a:t>
            </a:r>
            <a:endParaRPr/>
          </a:p>
        </p:txBody>
      </p:sp>
      <p:sp>
        <p:nvSpPr>
          <p:cNvPr id="2478" name="Google Shape;2478;g33880cb77b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33880cb77b_2_3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shutterstock_411452953</a:t>
            </a:r>
            <a:endParaRPr/>
          </a:p>
        </p:txBody>
      </p:sp>
      <p:sp>
        <p:nvSpPr>
          <p:cNvPr id="2202" name="Google Shape;2202;g33880cb77b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3880cb77b_2_232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g33880cb77b_2_23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g33880cb77b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33880cb77b_2_23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g33880cb77b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33880cb77b_2_36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shutterstock_360676460</a:t>
            </a:r>
            <a:endParaRPr/>
          </a:p>
        </p:txBody>
      </p:sp>
      <p:sp>
        <p:nvSpPr>
          <p:cNvPr id="2499" name="Google Shape;2499;g33880cb77b_2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4c38d18095_0_234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g4c38d18095_0_2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5667b0789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5667b0789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33880cb77b_2_25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g33880cb77b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33880cb77b_2_256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g33880cb77b_2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33880cb77b_2_262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1-3_CSSFiles.html | 3-MultipleCSS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39" name="Google Shape;2539;g33880cb77b_2_26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g33880cb77b_2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33880cb77b_2_26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g33880cb77b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33880cb77b_2_27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g33880cb77b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33880cb77b_2_3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shutterstock_408706696</a:t>
            </a:r>
            <a:endParaRPr/>
          </a:p>
        </p:txBody>
      </p:sp>
      <p:sp>
        <p:nvSpPr>
          <p:cNvPr id="2212" name="Google Shape;2212;g33880cb77b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33880cb77b_2_27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g33880cb77b_2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33880cb77b_2_285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Example.html | 4-ResetCSS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577" name="Google Shape;2577;g33880cb77b_2_285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g33880cb77b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33880cb77b_2_291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g33880cb77b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f60d4575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" name="Google Shape;2603;g4f60d4575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33880cb77b_2_296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g33880cb77b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3880cb77b_2_30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g33880cb77b_2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33880cb77b_2_30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g33880cb77b_2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33880cb77b_2_31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g33880cb77b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33880cb77b_2_31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g33880cb77b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33880cb77b_2_324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g33880cb77b_2_324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g33880cb77b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33880cb77b_2_4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Feel free to tailor this slide to your class. </a:t>
            </a:r>
            <a:endParaRPr/>
          </a:p>
        </p:txBody>
      </p:sp>
      <p:sp>
        <p:nvSpPr>
          <p:cNvPr id="2220" name="Google Shape;2220;g33880cb77b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33880cb77b_2_330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g33880cb77b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4f60d457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4f60d4575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33880cb77b_2_342:notes"/>
          <p:cNvSpPr txBox="1">
            <a:spLocks noGrp="1"/>
          </p:cNvSpPr>
          <p:nvPr>
            <p:ph type="body" idx="1"/>
          </p:nvPr>
        </p:nvSpPr>
        <p:spPr>
          <a:xfrm>
            <a:off x="685800" y="4343314"/>
            <a:ext cx="5486063" cy="411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g33880cb77b_2_342:notes"/>
          <p:cNvSpPr txBox="1"/>
          <p:nvPr/>
        </p:nvSpPr>
        <p:spPr>
          <a:xfrm>
            <a:off x="3884625" y="8685257"/>
            <a:ext cx="2971350" cy="45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50" tIns="45125" rIns="90250" bIns="451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g33880cb77b_2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33880cb77b_2_34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g33880cb77b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4f60d4575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4f60d4575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33880cb77b_2_365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g33880cb77b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g33880cb77b_2_369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g33880cb77b_2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33880cb77b_2_37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g33880cb77b_2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33880cb77b_2_377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g33880cb77b_2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33880cb77b_2_4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g33880cb77b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3880cb77b_2_52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g33880cb77b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33880cb77b_2_58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g33880cb77b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3880cb77b_2_63:notes"/>
          <p:cNvSpPr txBox="1">
            <a:spLocks noGrp="1"/>
          </p:cNvSpPr>
          <p:nvPr>
            <p:ph type="body" idx="1"/>
          </p:nvPr>
        </p:nvSpPr>
        <p:spPr>
          <a:xfrm>
            <a:off x="685781" y="4343381"/>
            <a:ext cx="5486390" cy="4114786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g33880cb77b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86"/>
            <a:ext cx="6096281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16" name="Google Shape;1616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18" name="Google Shape;161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19" name="Google Shape;1619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0" name="Google Shape;1620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1" name="Google Shape;1621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22" name="Google Shape;162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0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26" name="Google Shape;1626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28" name="Google Shape;16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29" name="Google Shape;1629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1" name="Google Shape;1631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32" name="Google Shape;163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0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36" name="Google Shape;1636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38" name="Google Shape;163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39" name="Google Shape;1639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42" name="Google Shape;164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0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46" name="Google Shape;1646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7" name="Google Shape;1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8" name="Google Shape;164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50" name="Google Shape;1650;p10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10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10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53" name="Google Shape;1653;p10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1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8" name="Google Shape;1658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1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3" name="Google Shape;1663;p1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8" name="Google Shape;166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9" name="Google Shape;1669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11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11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113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76" name="Google Shape;1676;p113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11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8" name="Google Shape;1678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9" name="Google Shape;1679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0" name="Google Shape;1680;p1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1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1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4" name="Google Shape;1684;p114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1" name="Google Shape;1691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2" name="Google Shape;169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1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1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7" name="Google Shape;169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0" name="Google Shape;1700;p11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2" name="Google Shape;1702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1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1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6" name="Google Shape;1706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7" name="Google Shape;1707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117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10" name="Google Shape;1710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1" name="Google Shape;1711;p1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1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1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6" name="Google Shape;171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1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11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9" name="Google Shape;1719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21" name="Google Shape;1721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1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4" name="Google Shape;1724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5" name="Google Shape;1725;p1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26" name="Google Shape;1726;p11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11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8" name="Google Shape;1728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9" name="Google Shape;1729;p1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0" name="Google Shape;1730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12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4" name="Google Shape;1734;p120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6" name="Google Shape;173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2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8" name="Google Shape;1738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9" name="Google Shape;1739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0" name="Google Shape;1740;p12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2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43" name="Google Shape;174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4" name="Google Shape;1744;p121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121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7" name="Google Shape;1747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12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1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54" name="Google Shape;1754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5" name="Google Shape;1755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6" name="Google Shape;1756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57" name="Google Shape;1757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758" name="Google Shape;175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59" name="Google Shape;175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0" name="Google Shape;1760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761" name="Google Shape;176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2" name="Google Shape;176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3" name="Google Shape;1763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764" name="Google Shape;1764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5" name="Google Shape;1765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67" name="Google Shape;1767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68" name="Google Shape;1768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9" name="Google Shape;1769;p12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2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12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5" name="Google Shape;1775;p12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80" name="Google Shape;178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1" name="Google Shape;1781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2" name="Google Shape;1782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783" name="Google Shape;1783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4" name="Google Shape;1784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5" name="Google Shape;1785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787" name="Google Shape;1787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88" name="Google Shape;1788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790" name="Google Shape;1790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1" name="Google Shape;1791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2" name="Google Shape;1792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793" name="Google Shape;179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4" name="Google Shape;179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5" name="Google Shape;1795;p12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2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2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12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2" name="Google Shape;1802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803" name="Google Shape;180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04" name="Google Shape;180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5" name="Google Shape;1805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2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11" name="Google Shape;1811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2" name="Google Shape;1812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3" name="Google Shape;1813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14" name="Google Shape;1814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15" name="Google Shape;181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6" name="Google Shape;181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7" name="Google Shape;1817;p12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8" name="Google Shape;1818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9" name="Google Shape;1819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20" name="Google Shape;182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1" name="Google Shape;182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2" name="Google Shape;1822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3" name="Google Shape;1823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24" name="Google Shape;182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5" name="Google Shape;182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6" name="Google Shape;1826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7" name="Google Shape;1827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28" name="Google Shape;182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9" name="Google Shape;182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32" name="Google Shape;183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3" name="Google Shape;183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5" name="Google Shape;1835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36" name="Google Shape;183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37" name="Google Shape;183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12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12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1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124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24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7" name="Google Shape;1847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8" name="Google Shape;1848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9" name="Google Shape;1849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50" name="Google Shape;1850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51" name="Google Shape;185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2" name="Google Shape;185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3" name="Google Shape;1853;p12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5" name="Google Shape;1855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56" name="Google Shape;1856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7" name="Google Shape;1857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8" name="Google Shape;1858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9" name="Google Shape;1859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60" name="Google Shape;1860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1" name="Google Shape;1861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2" name="Google Shape;1862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3" name="Google Shape;1863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864" name="Google Shape;186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5" name="Google Shape;186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6" name="Google Shape;1866;p125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7" name="Google Shape;1867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868" name="Google Shape;186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69" name="Google Shape;186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0" name="Google Shape;1870;p125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1" name="Google Shape;1871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872" name="Google Shape;187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3" name="Google Shape;187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4" name="Google Shape;1874;p125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5" name="Google Shape;1875;p125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6" name="Google Shape;1876;p12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7" name="Google Shape;1877;p125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125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2" name="Google Shape;1882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3" name="Google Shape;1883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4" name="Google Shape;1884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5" name="Google Shape;1885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6" name="Google Shape;1886;p1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887" name="Google Shape;1887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8" name="Google Shape;1888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9" name="Google Shape;1889;p126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1" name="Google Shape;1891;p1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892" name="Google Shape;189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3" name="Google Shape;189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4" name="Google Shape;1894;p1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5" name="Google Shape;1895;p1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896" name="Google Shape;18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97" name="Google Shape;18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8" name="Google Shape;1898;p1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9" name="Google Shape;1899;p1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900" name="Google Shape;190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1" name="Google Shape;190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2" name="Google Shape;1902;p1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3" name="Google Shape;1903;p1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904" name="Google Shape;190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5" name="Google Shape;190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6" name="Google Shape;1906;p1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7" name="Google Shape;1907;p1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908" name="Google Shape;190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9" name="Google Shape;190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126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1" name="Google Shape;1911;p126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2" name="Google Shape;1912;p12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12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126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9" name="Google Shape;1919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0" name="Google Shape;1920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1" name="Google Shape;1921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22" name="Google Shape;1922;p1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923" name="Google Shape;19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4" name="Google Shape;19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5" name="Google Shape;1925;p12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1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7" name="Google Shape;1927;p1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928" name="Google Shape;19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29" name="Google Shape;19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0" name="Google Shape;1930;p127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1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2" name="Google Shape;1932;p1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933" name="Google Shape;19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4" name="Google Shape;19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5" name="Google Shape;1935;p12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6" name="Google Shape;1936;p1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7" name="Google Shape;1937;p1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938" name="Google Shape;19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39" name="Google Shape;19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0" name="Google Shape;1940;p127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1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2" name="Google Shape;1942;p1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943" name="Google Shape;19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4" name="Google Shape;19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5" name="Google Shape;1945;p127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47" name="Google Shape;1947;p1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948" name="Google Shape;194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49" name="Google Shape;194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12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1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2" name="Google Shape;1952;p1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953" name="Google Shape;195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54" name="Google Shape;195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5" name="Google Shape;1955;p12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59" name="Google Shape;195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2" name="Google Shape;1962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3" name="Google Shape;1963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964" name="Google Shape;196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65" name="Google Shape;196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6" name="Google Shape;1966;p12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8" name="Google Shape;1968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969" name="Google Shape;196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0" name="Google Shape;197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1" name="Google Shape;1971;p12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3" name="Google Shape;1973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974" name="Google Shape;197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5" name="Google Shape;197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6" name="Google Shape;1976;p12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8" name="Google Shape;1978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979" name="Google Shape;197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0" name="Google Shape;198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1" name="Google Shape;1981;p12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2" name="Google Shape;1982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3" name="Google Shape;1983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984" name="Google Shape;198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85" name="Google Shape;198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6" name="Google Shape;1986;p128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8" name="Google Shape;1988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989" name="Google Shape;198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0" name="Google Shape;199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1" name="Google Shape;1991;p128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2" name="Google Shape;1992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3" name="Google Shape;1993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994" name="Google Shape;199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95" name="Google Shape;199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6" name="Google Shape;1996;p128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7" name="Google Shape;1997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8" name="Google Shape;1998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999" name="Google Shape;199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00" name="Google Shape;200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1" name="Google Shape;2001;p128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05" name="Google Shape;2005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6" name="Google Shape;2006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7" name="Google Shape;2007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9" name="Google Shape;2009;p1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010" name="Google Shape;201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1" name="Google Shape;201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2" name="Google Shape;2012;p12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4" name="Google Shape;2014;p1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015" name="Google Shape;201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16" name="Google Shape;201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7" name="Google Shape;2017;p12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1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9" name="Google Shape;2019;p1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020" name="Google Shape;202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1" name="Google Shape;202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2" name="Google Shape;2022;p12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3" name="Google Shape;2023;p1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4" name="Google Shape;2024;p1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025" name="Google Shape;202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26" name="Google Shape;202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7" name="Google Shape;2027;p12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8" name="Google Shape;2028;p1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9" name="Google Shape;2029;p1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030" name="Google Shape;203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1" name="Google Shape;203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2" name="Google Shape;2032;p129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3" name="Google Shape;2033;p1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4" name="Google Shape;2034;p1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035" name="Google Shape;203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36" name="Google Shape;203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7" name="Google Shape;2037;p129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9" name="Google Shape;2039;p1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040" name="Google Shape;204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1" name="Google Shape;204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2" name="Google Shape;2042;p12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3" name="Google Shape;2043;p1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4" name="Google Shape;2044;p1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045" name="Google Shape;204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46" name="Google Shape;204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7" name="Google Shape;2047;p12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0" name="Google Shape;2050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51" name="Google Shape;205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2" name="Google Shape;2052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3" name="Google Shape;2053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54" name="Google Shape;2054;p1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055" name="Google Shape;205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56" name="Google Shape;205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7" name="Google Shape;2057;p1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130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59" name="Google Shape;2059;p1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060" name="Google Shape;206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1" name="Google Shape;2061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2" name="Google Shape;2062;p1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130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64" name="Google Shape;2064;p1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065" name="Google Shape;2065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6" name="Google Shape;2066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7" name="Google Shape;2067;p1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130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3" name="Google Shape;2073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74" name="Google Shape;207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5" name="Google Shape;2075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6" name="Google Shape;2076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7" name="Google Shape;2077;p1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078" name="Google Shape;2078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79" name="Google Shape;2079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0" name="Google Shape;2080;p13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1" name="Google Shape;2081;p13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2" name="Google Shape;2082;p1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3" name="Google Shape;2083;p1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084" name="Google Shape;2084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85" name="Google Shape;2085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6" name="Google Shape;2086;p13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7" name="Google Shape;2087;p13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0" name="Google Shape;2090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91" name="Google Shape;2091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2" name="Google Shape;2092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3" name="Google Shape;2093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4" name="Google Shape;2094;p1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5" name="Google Shape;2095;p1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1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0" name="Google Shape;2100;p1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1" name="Google Shape;2101;p1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1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1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6" name="Google Shape;2106;p1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7" name="Google Shape;2107;p1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3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0" name="Google Shape;2110;p13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1" name="Google Shape;2111;p13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2" name="Google Shape;2112;p13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13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_1">
    <p:bg>
      <p:bgPr>
        <a:solidFill>
          <a:srgbClr val="404040"/>
        </a:solidFill>
        <a:effectLst/>
      </p:bgPr>
    </p:bg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Google Shape;2118;p134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Google Shape;2119;p134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20" name="Google Shape;2120;p134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1">
  <p:cSld name="TITLE_AND_BODY_2"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35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24" name="Google Shape;2124;p135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 1">
  <p:cSld name="1_Blank">
    <p:bg>
      <p:bgPr>
        <a:solidFill>
          <a:srgbClr val="404040"/>
        </a:solidFill>
        <a:effectLst/>
      </p:bgPr>
    </p:bg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Google Shape;2127;p136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p136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_2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132" name="Google Shape;2132;p1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3" name="Google Shape;2133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  <p:sp>
        <p:nvSpPr>
          <p:cNvPr id="2136" name="Google Shape;2136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9" name="Google Shape;2139;p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0" name="Google Shape;2140;p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3" name="Google Shape;2143;p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44" name="Google Shape;2144;p1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45" name="Google Shape;2145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8" name="Google Shape;2148;p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4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51" name="Google Shape;2151;p14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52" name="Google Shape;2152;p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4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155" name="Google Shape;2155;p1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4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159" name="Google Shape;2159;p14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0" name="Google Shape;2160;p14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1" name="Google Shape;2161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164" name="Google Shape;2164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4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7" name="Google Shape;2167;p1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8" name="Google Shape;2168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49"/>
          <p:cNvSpPr/>
          <p:nvPr/>
        </p:nvSpPr>
        <p:spPr>
          <a:xfrm>
            <a:off x="0" y="2167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3" name="Google Shape;2173;p149"/>
          <p:cNvSpPr/>
          <p:nvPr/>
        </p:nvSpPr>
        <p:spPr>
          <a:xfrm>
            <a:off x="426891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149"/>
          <p:cNvSpPr txBox="1"/>
          <p:nvPr/>
        </p:nvSpPr>
        <p:spPr>
          <a:xfrm>
            <a:off x="426891" y="2971800"/>
            <a:ext cx="35355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175" name="Google Shape;2175;p149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TITLE_AND_BODY_1"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50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rgbClr val="FFFFFF"/>
        </a:solidFill>
        <a:effectLst/>
      </p:bgPr>
    </p:bg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5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15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81" name="Google Shape;2181;p15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">
    <p:bg>
      <p:bgPr>
        <a:solidFill>
          <a:srgbClr val="FFFFFF"/>
        </a:solidFill>
        <a:effectLst/>
      </p:bgPr>
    </p:bg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8" name="Google Shape;148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1" name="Google Shape;181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" name="Google Shape;185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6" name="Google Shape;19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9" name="Google Shape;19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2" name="Google Shape;20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5" name="Google Shape;20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6" name="Google Shape;20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" name="Google Shape;207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" name="Google Shape;21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2" name="Google Shape;22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5" name="Google Shape;225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8" name="Google Shape;228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1" name="Google Shape;23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0" name="Google Shape;240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1" name="Google Shape;241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" name="Google Shape;24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3" name="Google Shape;25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8" name="Google Shape;258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2" name="Google Shape;262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6" name="Google Shape;26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0" name="Google Shape;270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4" name="Google Shape;27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5" name="Google Shape;28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8" name="Google Shape;288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9" name="Google Shape;28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4" name="Google Shape;294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8" name="Google Shape;298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2" name="Google Shape;30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6" name="Google Shape;306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0" name="Google Shape;31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1" name="Google Shape;321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4" name="Google Shape;324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" name="Google Shape;32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3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" name="Google Shape;330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4" name="Google Shape;334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8" name="Google Shape;33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2" name="Google Shape;342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6" name="Google Shape;34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3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7" name="Google Shape;35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Google Shape;359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0" name="Google Shape;360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1" name="Google Shape;36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6" name="Google Shape;36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1" name="Google Shape;37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6" name="Google Shape;37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1" name="Google Shape;38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6" name="Google Shape;38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1" name="Google Shape;39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3" name="Google Shape;44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8" name="Google Shape;44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3" name="Google Shape;45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8" name="Google Shape;45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3" name="Google Shape;46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8" name="Google Shape;46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3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3" name="Google Shape;47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8" name="Google Shape;47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3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9" name="Google Shape;489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2" name="Google Shape;492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3" name="Google Shape;49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4" name="Google Shape;49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7" name="Google Shape;497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8" name="Google Shape;498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9" name="Google Shape;499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02" name="Google Shape;502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3" name="Google Shape;503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4" name="Google Shape;504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2" name="Google Shape;51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5" name="Google Shape;515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6" name="Google Shape;516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2" name="Google Shape;522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" name="Google Shape;524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9" name="Google Shape;52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1" name="Google Shape;531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3" name="Google Shape;533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8" name="Google Shape;538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4" name="Google Shape;544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6" name="Google Shape;55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7" name="Google Shape;557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9" name="Google Shape;559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6" name="Google Shape;576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7" name="Google Shape;577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6" name="Google Shape;58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4" name="Google Shape;59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4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4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5" name="Google Shape;605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3" name="Google Shape;613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4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4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4" name="Google Shape;6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5" name="Google Shape;64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4" name="Google Shape;65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6" name="Google Shape;65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6" name="Google Shape;67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" name="Google Shape;67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8" name="Google Shape;67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9" name="Google Shape;689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0" name="Google Shape;700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4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1" name="Google Shape;711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0" name="Google Shape;720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1" name="Google Shape;721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2" name="Google Shape;722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3" name="Google Shape;723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35" name="Google Shape;73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45" name="Google Shape;74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Google Shape;746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1" name="Google Shape;771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2" name="Google Shape;772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3" name="Google Shape;773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5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5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85" name="Google Shape;785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95" name="Google Shape;79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7" name="Google Shape;79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5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5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5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5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0" name="Google Shape;810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0" name="Google Shape;82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2" name="Google Shape;82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3" name="Google Shape;823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7" name="Google Shape;837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8" name="Google Shape;848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0" name="Google Shape;850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1" name="Google Shape;851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5" name="Google Shape;865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6" name="Google Shape;87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9" name="Google Shape;87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5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5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5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5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3" name="Google Shape;893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4" name="Google Shape;90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6" name="Google Shape;906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7" name="Google Shape;907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5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5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5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1" name="Google Shape;93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2" name="Google Shape;932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3" name="Google Shape;933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5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5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5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5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5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1" name="Google Shape;951;p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2" name="Google Shape;962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3" name="Google Shape;963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4" name="Google Shape;964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5" name="Google Shape;96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2" name="Google Shape;982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93" name="Google Shape;993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4" name="Google Shape;994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5" name="Google Shape;995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6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6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3" name="Google Shape;1013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24" name="Google Shape;1024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5" name="Google Shape;1025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6" name="Google Shape;1026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7" name="Google Shape;1027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6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6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6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6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6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6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6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6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44" name="Google Shape;1044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6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2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56" name="Google Shape;10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8" name="Google Shape;1058;p6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6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3" name="Google Shape;10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6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67" name="Google Shape;1067;p6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6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71" name="Google Shape;1071;p6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66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6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76" name="Google Shape;1076;p6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7" name="Google Shape;1077;p6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6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82" name="Google Shape;1082;p6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3" name="Google Shape;1083;p6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67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67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0" name="Google Shape;11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01" name="Google Shape;1101;p7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7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7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104" name="Google Shape;11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7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7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08" name="Google Shape;1108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7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0" name="Google Shape;11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11" name="Google Shape;1111;p7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2" name="Google Shape;1112;p7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7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114" name="Google Shape;11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7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7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18" name="Google Shape;111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7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0" name="Google Shape;11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21" name="Google Shape;1121;p7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7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7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124" name="Google Shape;112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7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28" name="Google Shape;1128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30" name="Google Shape;113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2" name="Google Shape;1132;p7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7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7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35" name="Google Shape;1135;p7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7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7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4" name="Google Shape;1144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7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8" name="Google Shape;1148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9" name="Google Shape;1149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1" name="Google Shape;1151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7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7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7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7" name="Google Shape;1157;p7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8" name="Google Shape;1158;p7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59" name="Google Shape;1159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0" name="Google Shape;1160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7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8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8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65" name="Google Shape;1165;p8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8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8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8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2" name="Google Shape;1172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73" name="Google Shape;1173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8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8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8" name="Google Shape;117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8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0" name="Google Shape;1180;p8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1" name="Google Shape;1181;p8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8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8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8" name="Google Shape;1188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8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91" name="Google Shape;119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2" name="Google Shape;1192;p8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8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Google Shape;1195;p8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7" name="Google Shape;11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8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9" name="Google Shape;1199;p8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8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02" name="Google Shape;1202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8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5" name="Google Shape;120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6" name="Google Shape;1206;p8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7" name="Google Shape;1207;p8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8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09" name="Google Shape;1209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8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1" name="Google Shape;1211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8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8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5" name="Google Shape;1215;p8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8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7" name="Google Shape;121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8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8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8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24" name="Google Shape;122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5" name="Google Shape;1225;p8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8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8" name="Google Shape;122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8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8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5" name="Google Shape;1235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3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7" name="Google Shape;123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8" name="Google Shape;1238;p8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39" name="Google Shape;123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0" name="Google Shape;1240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8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42" name="Google Shape;1242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3" name="Google Shape;1243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8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45" name="Google Shape;1245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8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48" name="Google Shape;1248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8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8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1" name="Google Shape;1251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8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8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8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1" name="Google Shape;1261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3" name="Google Shape;1263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4" name="Google Shape;1264;p8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65" name="Google Shape;1265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8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68" name="Google Shape;1268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8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71" name="Google Shape;1271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8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74" name="Google Shape;127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8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1" name="Google Shape;1281;p8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8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83" name="Google Shape;1283;p8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84" name="Google Shape;1284;p8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2" name="Google Shape;129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3" name="Google Shape;1293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4" name="Google Shape;1294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95" name="Google Shape;1295;p9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6" name="Google Shape;12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" name="Google Shape;129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9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0" name="Google Shape;1300;p9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1" name="Google Shape;13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2" name="Google Shape;13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3" name="Google Shape;1303;p9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4" name="Google Shape;1304;p9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5" name="Google Shape;1305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6" name="Google Shape;1306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9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8" name="Google Shape;1308;p9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9" name="Google Shape;1309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0" name="Google Shape;1310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9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2" name="Google Shape;1312;p9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3" name="Google Shape;1313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4" name="Google Shape;1314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5" name="Google Shape;1315;p9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6" name="Google Shape;1316;p9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7" name="Google Shape;1317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9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9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9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9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9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9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28" name="Google Shape;132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30" name="Google Shape;133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31" name="Google Shape;1331;p9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2" name="Google Shape;1332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3" name="Google Shape;1333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9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6" name="Google Shape;1336;p9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37" name="Google Shape;1337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9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0" name="Google Shape;1340;p9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1" name="Google Shape;1341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2" name="Google Shape;1342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9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4" name="Google Shape;1344;p9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45" name="Google Shape;1345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6" name="Google Shape;1346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91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8" name="Google Shape;1348;p9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49" name="Google Shape;1349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0" name="Google Shape;1350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91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2" name="Google Shape;1352;p9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3" name="Google Shape;135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4" name="Google Shape;135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9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9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7" name="Google Shape;1357;p9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91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91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64" name="Google Shape;136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5" name="Google Shape;136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6" name="Google Shape;1366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67" name="Google Shape;1367;p9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68" name="Google Shape;1368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69" name="Google Shape;1369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92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9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2" name="Google Shape;1372;p9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73" name="Google Shape;1373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4" name="Google Shape;1374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9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9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77" name="Google Shape;1377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78" name="Google Shape;1378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9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9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81" name="Google Shape;1381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2" name="Google Shape;1382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9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4" name="Google Shape;1384;p9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85" name="Google Shape;1385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86" name="Google Shape;1386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" name="Google Shape;1387;p9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9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89" name="Google Shape;1389;p9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0" name="Google Shape;1390;p9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92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92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9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92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00" name="Google Shape;1400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1" name="Google Shape;1401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2" name="Google Shape;1402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03" name="Google Shape;1403;p9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404" name="Google Shape;140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9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9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409" name="Google Shape;140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93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9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9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414" name="Google Shape;141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9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9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419" name="Google Shape;141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93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9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9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424" name="Google Shape;142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93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9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9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429" name="Google Shape;1429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9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3" name="Google Shape;1433;p9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34" name="Google Shape;1434;p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5" name="Google Shape;1435;p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0" name="Google Shape;144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1" name="Google Shape;144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2" name="Google Shape;1442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9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9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5" name="Google Shape;144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9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9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9" name="Google Shape;1449;p9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0" name="Google Shape;145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9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9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4" name="Google Shape;1454;p9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5" name="Google Shape;145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9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9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9" name="Google Shape;1459;p9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0" name="Google Shape;146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1" name="Google Shape;146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2" name="Google Shape;1462;p9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9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9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5" name="Google Shape;146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6" name="Google Shape;146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7" name="Google Shape;1467;p94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9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9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0" name="Google Shape;147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94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9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9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5" name="Google Shape;1475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94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9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9" name="Google Shape;1479;p9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0" name="Google Shape;1480;p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1" name="Google Shape;1481;p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94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6" name="Google Shape;1486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8" name="Google Shape;1488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9" name="Google Shape;1489;p9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9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91" name="Google Shape;149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2" name="Google Shape;149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3" name="Google Shape;1493;p9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9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5" name="Google Shape;1495;p9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96" name="Google Shape;149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7" name="Google Shape;149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8" name="Google Shape;1498;p9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9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0" name="Google Shape;1500;p9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501" name="Google Shape;150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3" name="Google Shape;1503;p9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9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5" name="Google Shape;1505;p9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506" name="Google Shape;150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7" name="Google Shape;150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9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9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0" name="Google Shape;1510;p9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511" name="Google Shape;151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2" name="Google Shape;151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3" name="Google Shape;1513;p95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9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5" name="Google Shape;1515;p9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516" name="Google Shape;151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7" name="Google Shape;151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8" name="Google Shape;1518;p95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9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0" name="Google Shape;1520;p9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521" name="Google Shape;1521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2" name="Google Shape;1522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3" name="Google Shape;1523;p9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9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5" name="Google Shape;1525;p9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526" name="Google Shape;1526;p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7" name="Google Shape;1527;p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9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32" name="Google Shape;1532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4" name="Google Shape;1534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35" name="Google Shape;1535;p9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36" name="Google Shape;153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7" name="Google Shape;153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8" name="Google Shape;1538;p9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96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40" name="Google Shape;1540;p9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41" name="Google Shape;1541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2" name="Google Shape;1542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9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96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45" name="Google Shape;1545;p9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46" name="Google Shape;1546;p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7" name="Google Shape;1547;p9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8" name="Google Shape;1548;p9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96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9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4" name="Google Shape;1554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55" name="Google Shape;155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6" name="Google Shape;1556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7" name="Google Shape;1557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558" name="Google Shape;1558;p9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59" name="Google Shape;1559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0" name="Google Shape;1560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97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97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9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4" name="Google Shape;1564;p9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65" name="Google Shape;1565;p9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66" name="Google Shape;1566;p9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97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8" name="Google Shape;1568;p97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2" name="Google Shape;1572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3" name="Google Shape;157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4" name="Google Shape;1574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9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6" name="Google Shape;1576;p9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9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9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9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9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1" name="Google Shape;1581;p9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2" name="Google Shape;1582;p9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9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9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9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9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7" name="Google Shape;1587;p9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88" name="Google Shape;1588;p9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9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98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98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98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98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98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_7_1_5_1_1"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404040"/>
        </a:solidFill>
        <a:effectLst/>
      </p:bgPr>
    </p:bg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10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00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601" name="Google Shape;1601;p100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tx">
  <p:cSld name="TITLE_AND_BODY"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0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101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5" name="Google Shape;1605;p10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lank">
  <p:cSld name="1_Blank">
    <p:bg>
      <p:bgPr>
        <a:solidFill>
          <a:srgbClr val="404040"/>
        </a:solidFill>
        <a:effectLst/>
      </p:bgPr>
    </p:bg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02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102"/>
          <p:cNvSpPr txBox="1">
            <a:spLocks noGrp="1"/>
          </p:cNvSpPr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8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9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42.xml"/><Relationship Id="rId47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40.xml"/><Relationship Id="rId45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43.xml"/><Relationship Id="rId48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8.xml"/><Relationship Id="rId4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20.xml"/><Relationship Id="rId41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0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1094" name="Google Shape;1094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793" r:id="rId46"/>
    <p:sldLayoutId id="2147483794" r:id="rId47"/>
    <p:sldLayoutId id="2147483795" r:id="rId48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ss-tricks.com" TargetMode="External"/><Relationship Id="rId3" Type="http://schemas.openxmlformats.org/officeDocument/2006/relationships/hyperlink" Target="https://developer.mozilla.org/en-US/" TargetMode="External"/><Relationship Id="rId7" Type="http://schemas.openxmlformats.org/officeDocument/2006/relationships/hyperlink" Target="https://designshack.ne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Relationship Id="rId6" Type="http://schemas.openxmlformats.org/officeDocument/2006/relationships/hyperlink" Target="https://www.sitepoint.com/community/" TargetMode="External"/><Relationship Id="rId5" Type="http://schemas.openxmlformats.org/officeDocument/2006/relationships/hyperlink" Target="https://www.smashingmagazine.com/" TargetMode="External"/><Relationship Id="rId10" Type="http://schemas.openxmlformats.org/officeDocument/2006/relationships/hyperlink" Target="https://www.w3schools.com/" TargetMode="External"/><Relationship Id="rId4" Type="http://schemas.openxmlformats.org/officeDocument/2006/relationships/hyperlink" Target="https://cssnewbie.com/" TargetMode="External"/><Relationship Id="rId9" Type="http://schemas.openxmlformats.org/officeDocument/2006/relationships/hyperlink" Target="https://stackoverflow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a.bootcampcontent.com/UA-Coding-Bootcamp/uofa-gil-fsf-pt-02-2020-u-c/tree/master/01-HTML-Git-CSS/02-Homewor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2.1</a:t>
            </a:r>
            <a:endParaRPr/>
          </a:p>
        </p:txBody>
      </p:sp>
      <p:sp>
        <p:nvSpPr>
          <p:cNvPr id="2188" name="Google Shape;2188;p1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sp>
        <p:nvSpPr>
          <p:cNvPr id="2189" name="Google Shape;2189;p1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</a:t>
            </a:r>
            <a:endParaRPr/>
          </a:p>
        </p:txBody>
      </p:sp>
      <p:sp>
        <p:nvSpPr>
          <p:cNvPr id="2258" name="Google Shape;2258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just one whirlwind week we’ve covered:</a:t>
            </a:r>
            <a:endParaRPr/>
          </a:p>
        </p:txBody>
      </p:sp>
      <p:sp>
        <p:nvSpPr>
          <p:cNvPr id="2259" name="Google Shape;2259;p16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8034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Basics of full-stack development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Terminal and Git Bash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HTML syntax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concepts and commands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CSS purpose, syntax, and styles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Floating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Positioning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Box model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Chrome DevTools</a:t>
            </a:r>
            <a:endParaRPr/>
          </a:p>
          <a:p>
            <a:pPr marL="320040" lvl="0" indent="-180340" algn="l" rtl="0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 b="1"/>
              <a:t>How to learn on your own!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450" y="704224"/>
            <a:ext cx="4212432" cy="4212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Full-Stack Development?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0" name="Google Shape;2270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233" y="767710"/>
            <a:ext cx="5714548" cy="4101571"/>
          </a:xfrm>
          <a:prstGeom prst="rect">
            <a:avLst/>
          </a:prstGeom>
          <a:noFill/>
          <a:ln>
            <a:noFill/>
          </a:ln>
        </p:spPr>
      </p:pic>
      <p:sp>
        <p:nvSpPr>
          <p:cNvPr id="2271" name="Google Shape;2271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Intro to Console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2225" y="1731475"/>
            <a:ext cx="3440725" cy="29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is one of the three base languages behind every website.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defines all of the basic content as well as a bit of formatting.</a:t>
            </a:r>
            <a:endParaRPr/>
          </a:p>
        </p:txBody>
      </p:sp>
      <p:sp>
        <p:nvSpPr>
          <p:cNvPr id="2278" name="Google Shape;2278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&lt;title&gt; Intro to HTML &lt;/title&gt;</a:t>
            </a:r>
            <a:endParaRPr/>
          </a:p>
        </p:txBody>
      </p:sp>
      <p:pic>
        <p:nvPicPr>
          <p:cNvPr id="2279" name="Google Shape;2279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75" y="1874075"/>
            <a:ext cx="1810199" cy="255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Pushing and Pulling to GitHub</a:t>
            </a:r>
            <a:endParaRPr/>
          </a:p>
        </p:txBody>
      </p:sp>
      <p:sp>
        <p:nvSpPr>
          <p:cNvPr id="2285" name="Google Shape;2285;p166"/>
          <p:cNvSpPr/>
          <p:nvPr/>
        </p:nvSpPr>
        <p:spPr>
          <a:xfrm rot="5400000" flipH="1">
            <a:off x="5692775" y="2798075"/>
            <a:ext cx="29508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6" name="Google Shape;2286;p166"/>
          <p:cNvSpPr/>
          <p:nvPr/>
        </p:nvSpPr>
        <p:spPr>
          <a:xfrm rot="5400000" flipH="1">
            <a:off x="50445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7" name="Google Shape;2287;p166"/>
          <p:cNvSpPr/>
          <p:nvPr/>
        </p:nvSpPr>
        <p:spPr>
          <a:xfrm flipH="1">
            <a:off x="5217000" y="3015675"/>
            <a:ext cx="9057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8" name="Google Shape;2288;p166"/>
          <p:cNvSpPr/>
          <p:nvPr/>
        </p:nvSpPr>
        <p:spPr>
          <a:xfrm rot="5400000" flipH="1">
            <a:off x="4053900" y="2164275"/>
            <a:ext cx="19296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9" name="Google Shape;2289;p166"/>
          <p:cNvSpPr/>
          <p:nvPr/>
        </p:nvSpPr>
        <p:spPr>
          <a:xfrm>
            <a:off x="976100" y="2369800"/>
            <a:ext cx="4860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0" name="Google Shape;2290;p166"/>
          <p:cNvSpPr/>
          <p:nvPr/>
        </p:nvSpPr>
        <p:spPr>
          <a:xfrm rot="5400000" flipH="1">
            <a:off x="5332900" y="2094550"/>
            <a:ext cx="7809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1" name="Google Shape;2291;p166"/>
          <p:cNvSpPr/>
          <p:nvPr/>
        </p:nvSpPr>
        <p:spPr>
          <a:xfrm rot="5400000" flipH="1">
            <a:off x="4236450" y="1594050"/>
            <a:ext cx="9585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2" name="Google Shape;2292;p166"/>
          <p:cNvSpPr/>
          <p:nvPr/>
        </p:nvSpPr>
        <p:spPr>
          <a:xfrm>
            <a:off x="661950" y="1321400"/>
            <a:ext cx="7790400" cy="295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10424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 Branch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3" name="Google Shape;229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94" name="Google Shape;2294;p166"/>
          <p:cNvSpPr/>
          <p:nvPr/>
        </p:nvSpPr>
        <p:spPr>
          <a:xfrm>
            <a:off x="8156675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pic>
        <p:nvPicPr>
          <p:cNvPr id="2295" name="Google Shape;229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900" y="1033562"/>
            <a:ext cx="726675" cy="76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96" name="Google Shape;2296;p166"/>
          <p:cNvSpPr/>
          <p:nvPr/>
        </p:nvSpPr>
        <p:spPr>
          <a:xfrm>
            <a:off x="5038100" y="872275"/>
            <a:ext cx="295800" cy="2958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pSp>
        <p:nvGrpSpPr>
          <p:cNvPr id="2297" name="Google Shape;2297;p166"/>
          <p:cNvGrpSpPr/>
          <p:nvPr/>
        </p:nvGrpSpPr>
        <p:grpSpPr>
          <a:xfrm>
            <a:off x="5467800" y="872263"/>
            <a:ext cx="905650" cy="928687"/>
            <a:chOff x="6991800" y="1791113"/>
            <a:chExt cx="905650" cy="928687"/>
          </a:xfrm>
        </p:grpSpPr>
        <p:pic>
          <p:nvPicPr>
            <p:cNvPr id="2298" name="Google Shape;2298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299" name="Google Shape;2299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/>
            </a:p>
          </p:txBody>
        </p:sp>
      </p:grpSp>
      <p:grpSp>
        <p:nvGrpSpPr>
          <p:cNvPr id="2300" name="Google Shape;2300;p166"/>
          <p:cNvGrpSpPr/>
          <p:nvPr/>
        </p:nvGrpSpPr>
        <p:grpSpPr>
          <a:xfrm>
            <a:off x="6507350" y="872263"/>
            <a:ext cx="905650" cy="928687"/>
            <a:chOff x="6991800" y="1791113"/>
            <a:chExt cx="905650" cy="928687"/>
          </a:xfrm>
        </p:grpSpPr>
        <p:pic>
          <p:nvPicPr>
            <p:cNvPr id="2301" name="Google Shape;2301;p1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0" y="1952400"/>
              <a:ext cx="726675" cy="767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02" name="Google Shape;2302;p166"/>
            <p:cNvSpPr/>
            <p:nvPr/>
          </p:nvSpPr>
          <p:spPr>
            <a:xfrm>
              <a:off x="7601650" y="1791113"/>
              <a:ext cx="295800" cy="295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/>
            </a:p>
          </p:txBody>
        </p:sp>
      </p:grpSp>
      <p:grpSp>
        <p:nvGrpSpPr>
          <p:cNvPr id="2303" name="Google Shape;2303;p166"/>
          <p:cNvGrpSpPr/>
          <p:nvPr/>
        </p:nvGrpSpPr>
        <p:grpSpPr>
          <a:xfrm>
            <a:off x="359367" y="764114"/>
            <a:ext cx="1009434" cy="1012652"/>
            <a:chOff x="505188" y="894713"/>
            <a:chExt cx="1149174" cy="1149174"/>
          </a:xfrm>
        </p:grpSpPr>
        <p:sp>
          <p:nvSpPr>
            <p:cNvPr id="2304" name="Google Shape;2304;p166"/>
            <p:cNvSpPr/>
            <p:nvPr/>
          </p:nvSpPr>
          <p:spPr>
            <a:xfrm>
              <a:off x="591675" y="981200"/>
              <a:ext cx="976200" cy="976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05" name="Google Shape;2305;p1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188" y="894713"/>
              <a:ext cx="1149174" cy="114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6" name="Google Shape;2306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1" y="1851349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07" name="Google Shape;2307;p166"/>
          <p:cNvSpPr/>
          <p:nvPr/>
        </p:nvSpPr>
        <p:spPr>
          <a:xfrm flipH="1">
            <a:off x="1211600" y="1959900"/>
            <a:ext cx="34941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8" name="Google Shape;2308;p166"/>
          <p:cNvSpPr/>
          <p:nvPr/>
        </p:nvSpPr>
        <p:spPr>
          <a:xfrm>
            <a:off x="976100" y="3337725"/>
            <a:ext cx="6003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9" name="Google Shape;2309;p166"/>
          <p:cNvSpPr/>
          <p:nvPr/>
        </p:nvSpPr>
        <p:spPr>
          <a:xfrm rot="5400000" flipH="1">
            <a:off x="5990650" y="2577250"/>
            <a:ext cx="17514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166"/>
          <p:cNvSpPr/>
          <p:nvPr/>
        </p:nvSpPr>
        <p:spPr>
          <a:xfrm>
            <a:off x="976100" y="4480725"/>
            <a:ext cx="7146600" cy="2286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7315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Push Code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1" name="Google Shape;2311;p166"/>
          <p:cNvSpPr/>
          <p:nvPr/>
        </p:nvSpPr>
        <p:spPr>
          <a:xfrm rot="5400000" flipH="1">
            <a:off x="6563500" y="3150101"/>
            <a:ext cx="2891700" cy="226800"/>
          </a:xfrm>
          <a:prstGeom prst="homePlate">
            <a:avLst>
              <a:gd name="adj" fmla="val 50000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2" name="Google Shape;2312;p1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1253" y="3853021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13" name="Google Shape;2313;p166"/>
          <p:cNvSpPr/>
          <p:nvPr/>
        </p:nvSpPr>
        <p:spPr>
          <a:xfrm flipH="1">
            <a:off x="1211675" y="4172000"/>
            <a:ext cx="60699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4" name="Google Shape;2314;p1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1240" y="2852185"/>
            <a:ext cx="905681" cy="9056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15" name="Google Shape;2315;p166"/>
          <p:cNvSpPr/>
          <p:nvPr/>
        </p:nvSpPr>
        <p:spPr>
          <a:xfrm flipH="1">
            <a:off x="1211700" y="3015675"/>
            <a:ext cx="3920400" cy="226800"/>
          </a:xfrm>
          <a:prstGeom prst="homePlate">
            <a:avLst>
              <a:gd name="adj" fmla="val 50000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4572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Pull Code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2321" name="Google Shape;2321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lang="en" b="1"/>
              <a:t>selectors</a:t>
            </a:r>
            <a:r>
              <a:rPr lang="en"/>
              <a:t> added into HTML using </a:t>
            </a:r>
            <a:r>
              <a:rPr lang="en" b="1"/>
              <a:t>classes</a:t>
            </a:r>
            <a:r>
              <a:rPr lang="en"/>
              <a:t> and </a:t>
            </a:r>
            <a:r>
              <a:rPr lang="en" b="1"/>
              <a:t>identifiers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lang="en" b="1"/>
              <a:t>styles</a:t>
            </a:r>
            <a:r>
              <a:rPr lang="en"/>
              <a:t> to those HTML elements using CSS.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167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3" name="Google Shape;2323;p167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4" name="Google Shape;2324;p167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167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6" name="Google Shape;2326;p167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7" name="Google Shape;2327;p167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28" name="Google Shape;2328;p167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9" name="Google Shape;2329;p167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0" name="Google Shape;2330;p167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1" name="Google Shape;2331;p167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2" name="Google Shape;2332;p167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3" name="Google Shape;2333;p167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167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5" name="Google Shape;2335;p167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167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67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167"/>
          <p:cNvSpPr/>
          <p:nvPr/>
        </p:nvSpPr>
        <p:spPr>
          <a:xfrm rot="5400000" flipH="1">
            <a:off x="12291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167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0" name="Google Shape;2340;p167"/>
          <p:cNvSpPr/>
          <p:nvPr/>
        </p:nvSpPr>
        <p:spPr>
          <a:xfrm rot="5400000" flipH="1">
            <a:off x="52677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167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2" name="Google Shape;2342;p167"/>
          <p:cNvSpPr/>
          <p:nvPr/>
        </p:nvSpPr>
        <p:spPr>
          <a:xfrm rot="5400000" flipH="1">
            <a:off x="7108575" y="3719688"/>
            <a:ext cx="466800" cy="226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348" name="Google Shape;2348;p168"/>
          <p:cNvGrpSpPr/>
          <p:nvPr/>
        </p:nvGrpSpPr>
        <p:grpSpPr>
          <a:xfrm>
            <a:off x="3620800" y="745175"/>
            <a:ext cx="4935775" cy="3034200"/>
            <a:chOff x="557400" y="1567950"/>
            <a:chExt cx="4935775" cy="3034200"/>
          </a:xfrm>
        </p:grpSpPr>
        <p:sp>
          <p:nvSpPr>
            <p:cNvPr id="2349" name="Google Shape;2349;p168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68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68"/>
            <p:cNvSpPr/>
            <p:nvPr/>
          </p:nvSpPr>
          <p:spPr>
            <a:xfrm>
              <a:off x="1064943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68"/>
            <p:cNvSpPr/>
            <p:nvPr/>
          </p:nvSpPr>
          <p:spPr>
            <a:xfrm>
              <a:off x="1206477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68"/>
            <p:cNvSpPr/>
            <p:nvPr/>
          </p:nvSpPr>
          <p:spPr>
            <a:xfrm>
              <a:off x="1348011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68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5" name="Google Shape;2355;p168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356" name="Google Shape;2356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7" name="Google Shape;2357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8" name="Google Shape;2358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9" name="Google Shape;2359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0" name="Google Shape;2360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1" name="Google Shape;2361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2" name="Google Shape;2362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63" name="Google Shape;2363;p168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364" name="Google Shape;2364;p168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5" name="Google Shape;2365;p168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66" name="Google Shape;2366;p168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67" name="Google Shape;2367;p168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368" name="Google Shape;2368;p168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9" name="Google Shape;2369;p168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0" name="Google Shape;2370;p168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1" name="Google Shape;2371;p168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2" name="Google Shape;2372;p168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3" name="Google Shape;2373;p168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4" name="Google Shape;2374;p168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75" name="Google Shape;2375;p168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68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74300" tIns="16457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77" name="Google Shape;2377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537000" cy="216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By default, every HTML element displayed in the browser is governed by a concept called </a:t>
            </a:r>
            <a:r>
              <a:rPr lang="en" sz="2000" b="1"/>
              <a:t>flow</a:t>
            </a:r>
            <a:r>
              <a:rPr lang="en" sz="2000"/>
              <a:t>.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This means that HTML elements force their adjacent elements to flow around them.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69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3" name="Google Shape;2383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275" y="825412"/>
            <a:ext cx="3679738" cy="3105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2385" name="Google Shape;2385;p169"/>
          <p:cNvSpPr txBox="1">
            <a:spLocks noGrp="1"/>
          </p:cNvSpPr>
          <p:nvPr>
            <p:ph type="subTitle" idx="1"/>
          </p:nvPr>
        </p:nvSpPr>
        <p:spPr>
          <a:xfrm>
            <a:off x="0" y="828375"/>
            <a:ext cx="44322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CSS </a:t>
            </a:r>
            <a:r>
              <a:rPr lang="en" sz="2400" b="1"/>
              <a:t>box model</a:t>
            </a:r>
            <a:r>
              <a:rPr lang="en" sz="2400"/>
              <a:t> wraps every HTML element in a box. This box consists of padding, border, margin, and content, and allows developers to modify spacing styles.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170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1" name="Google Shape;2391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225" y="1520250"/>
            <a:ext cx="3990300" cy="32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  <p:sp>
        <p:nvSpPr>
          <p:cNvPr id="2393" name="Google Shape;2393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orient our HTML elements in relation to space with CSS positioning (static, relative, fixed, absolute).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399" name="Google Shape;2399;p1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17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developer.mozilla.org</a:t>
            </a:r>
            <a:endParaRPr/>
          </a:p>
        </p:txBody>
      </p:sp>
      <p:sp>
        <p:nvSpPr>
          <p:cNvPr id="2401" name="Google Shape;2401;p17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cssnewbie.com</a:t>
            </a:r>
            <a:endParaRPr/>
          </a:p>
        </p:txBody>
      </p:sp>
      <p:sp>
        <p:nvSpPr>
          <p:cNvPr id="2402" name="Google Shape;2402;p17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smashingmagazine.com</a:t>
            </a:r>
            <a:endParaRPr/>
          </a:p>
        </p:txBody>
      </p:sp>
      <p:sp>
        <p:nvSpPr>
          <p:cNvPr id="2403" name="Google Shape;2403;p17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sitepoint.com</a:t>
            </a:r>
            <a:endParaRPr/>
          </a:p>
        </p:txBody>
      </p:sp>
      <p:sp>
        <p:nvSpPr>
          <p:cNvPr id="2404" name="Google Shape;2404;p17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designshack.net</a:t>
            </a:r>
            <a:endParaRPr/>
          </a:p>
        </p:txBody>
      </p:sp>
      <p:sp>
        <p:nvSpPr>
          <p:cNvPr id="2405" name="Google Shape;2405;p17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css-tricks.com</a:t>
            </a:r>
            <a:endParaRPr/>
          </a:p>
        </p:txBody>
      </p:sp>
      <p:sp>
        <p:nvSpPr>
          <p:cNvPr id="2406" name="Google Shape;2406;p17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stackoverflow.com</a:t>
            </a:r>
            <a:endParaRPr/>
          </a:p>
        </p:txBody>
      </p:sp>
      <p:sp>
        <p:nvSpPr>
          <p:cNvPr id="2407" name="Google Shape;2407;p17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w3schools.com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195" name="Google Shape;2195;p1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will:  </a:t>
            </a:r>
            <a:endParaRPr/>
          </a:p>
        </p:txBody>
      </p:sp>
      <p:sp>
        <p:nvSpPr>
          <p:cNvPr id="2196" name="Google Shape;2196;p15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Recap the basic topics covered to date.</a:t>
            </a:r>
            <a:endParaRPr sz="1600"/>
          </a:p>
        </p:txBody>
      </p:sp>
      <p:sp>
        <p:nvSpPr>
          <p:cNvPr id="2197" name="Google Shape;2197;p15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Offer a conceptual introduction to CSS reset and downloadable style sheets.</a:t>
            </a:r>
            <a:endParaRPr sz="1600"/>
          </a:p>
        </p:txBody>
      </p:sp>
      <p:sp>
        <p:nvSpPr>
          <p:cNvPr id="2198" name="Google Shape;2198;p15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Work with Chrome DevTools for site inspection.</a:t>
            </a:r>
            <a:endParaRPr sz="1600"/>
          </a:p>
        </p:txBody>
      </p:sp>
      <p:sp>
        <p:nvSpPr>
          <p:cNvPr id="2199" name="Google Shape;2199;p15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Utilize GitHub Pages for website deployment.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7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Questions/Issues?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Take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74"/>
          <p:cNvSpPr/>
          <p:nvPr/>
        </p:nvSpPr>
        <p:spPr>
          <a:xfrm>
            <a:off x="-5760" y="0"/>
            <a:ext cx="9143640" cy="49005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stackoverflow.com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24" name="Google Shape;2424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25" name="Google Shape;2425;p17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difference between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6" name="Google Shape;2426;p17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 purpose of new HTML5 elements like 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and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&lt;article&gt;</a:t>
            </a:r>
            <a:r>
              <a:rPr lang="en" sz="1500"/>
              <a:t>?</a:t>
            </a:r>
            <a:endParaRPr sz="1500"/>
          </a:p>
        </p:txBody>
      </p:sp>
      <p:sp>
        <p:nvSpPr>
          <p:cNvPr id="2427" name="Google Shape;2427;p17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would you use an HTML5 semantic tag instead of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>
                <a:solidFill>
                  <a:schemeClr val="dk1"/>
                </a:solidFill>
              </a:rPr>
              <a:t>?</a:t>
            </a:r>
            <a:endParaRPr sz="1500"/>
          </a:p>
        </p:txBody>
      </p:sp>
      <p:sp>
        <p:nvSpPr>
          <p:cNvPr id="2428" name="Google Shape;2428;p17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do you use a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 element, and when do you use a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element?</a:t>
            </a:r>
            <a:endParaRPr sz="1500"/>
          </a:p>
        </p:txBody>
      </p:sp>
      <p:sp>
        <p:nvSpPr>
          <p:cNvPr id="2429" name="Google Shape;2429;p17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Which should you use for semantic markup and page layout: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&lt;section&gt;</a:t>
            </a:r>
            <a:r>
              <a:rPr lang="en" sz="1500"/>
              <a:t> or </a:t>
            </a:r>
            <a:r>
              <a:rPr lang="en" sz="15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lang="en" sz="1500"/>
              <a:t>?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175"/>
          <p:cNvSpPr/>
          <p:nvPr/>
        </p:nvSpPr>
        <p:spPr>
          <a:xfrm>
            <a:off x="448775" y="1227425"/>
            <a:ext cx="3747600" cy="358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Page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5" name="Google Shape;2435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36" name="Google Shape;2436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web layouts are made up of containers, traditionally called </a:t>
            </a:r>
            <a:r>
              <a:rPr lang="en" b="1"/>
              <a:t>divs</a:t>
            </a:r>
            <a:r>
              <a:rPr lang="en"/>
              <a:t>.</a:t>
            </a:r>
            <a:endParaRPr/>
          </a:p>
        </p:txBody>
      </p:sp>
      <p:graphicFrame>
        <p:nvGraphicFramePr>
          <p:cNvPr id="2437" name="Google Shape;2437;p175"/>
          <p:cNvGraphicFramePr/>
          <p:nvPr/>
        </p:nvGraphicFramePr>
        <p:xfrm>
          <a:off x="649125" y="1558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{A4E5C621-B3EB-48A1-B822-8791B36685E0}</a:tableStyleId>
              </a:tblPr>
              <a:tblGrid>
                <a:gridCol w="196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Content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Sidebar</a:t>
                      </a:r>
                      <a:endParaRPr/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Entry</a:t>
                      </a:r>
                      <a:endParaRPr sz="12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marL="0" lvl="0" indent="0" algn="l" rtl="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182875" marB="0">
                    <a:lnL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45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Footer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762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0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0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43" name="Google Shape;2443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HTML5 introduced the concept of </a:t>
            </a:r>
            <a:r>
              <a:rPr lang="en" sz="1400" b="1"/>
              <a:t>semantic layouts,</a:t>
            </a:r>
            <a:r>
              <a:rPr lang="en" sz="1400"/>
              <a:t> meaning divs could be given more meaningful names. In theory, this helps with organization and search engine optimization. </a:t>
            </a: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Website Layout Using HTML5: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HTML5 offers new semantic elements that define different parts of a webpage: 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graphicFrame>
        <p:nvGraphicFramePr>
          <p:cNvPr id="2444" name="Google Shape;2444;p176"/>
          <p:cNvGraphicFramePr/>
          <p:nvPr/>
        </p:nvGraphicFramePr>
        <p:xfrm>
          <a:off x="3173375" y="209397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{A4E5C621-B3EB-48A1-B822-8791B36685E0}</a:tableStyleId>
              </a:tblPr>
              <a:tblGrid>
                <a:gridCol w="115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container for navigation links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section in a document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an independent self-contained article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footer for a document or a section</a:t>
                      </a:r>
                      <a:endParaRPr sz="12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additional details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&lt;summary&gt;</a:t>
                      </a:r>
                      <a:endParaRPr sz="1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Defines a heading for the </a:t>
                      </a: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&lt;details&gt;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445" name="Google Shape;2445;p176"/>
          <p:cNvGraphicFramePr/>
          <p:nvPr/>
        </p:nvGraphicFramePr>
        <p:xfrm>
          <a:off x="467250" y="20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{A4E5C621-B3EB-48A1-B822-8791B36685E0}</a:tableStyleId>
              </a:tblPr>
              <a:tblGrid>
                <a:gridCol w="141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1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1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7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2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1" name="Google Shape;2451;p177"/>
          <p:cNvSpPr txBox="1">
            <a:spLocks noGrp="1"/>
          </p:cNvSpPr>
          <p:nvPr>
            <p:ph type="subTitle" idx="1"/>
          </p:nvPr>
        </p:nvSpPr>
        <p:spPr>
          <a:xfrm>
            <a:off x="0" y="916675"/>
            <a:ext cx="5497500" cy="1874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said, it seems many, if not most, websites still use basic divs.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reasons for this that we’ll showcase in later lessons.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Additionally, it’s possible to include semantics by using ID names and classes.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52" name="Google Shape;2452;p177"/>
          <p:cNvGraphicFramePr/>
          <p:nvPr/>
        </p:nvGraphicFramePr>
        <p:xfrm>
          <a:off x="5117800" y="85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{A4E5C621-B3EB-48A1-B822-8791B36685E0}</a:tableStyleId>
              </a:tblPr>
              <a:tblGrid>
                <a:gridCol w="210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1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&lt;section&gt;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&lt;aside&gt;</a:t>
                      </a:r>
                      <a:endParaRPr/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8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&lt;article&gt;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4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2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2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0" marB="0" anchor="ctr">
                    <a:lnL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Divs and Sections</a:t>
            </a:r>
            <a:endParaRPr/>
          </a:p>
        </p:txBody>
      </p:sp>
      <p:sp>
        <p:nvSpPr>
          <p:cNvPr id="2458" name="Google Shape;2458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Bottom line: </a:t>
            </a:r>
            <a:r>
              <a:rPr lang="en"/>
              <a:t>Follow the homework instructions. And when you’re out in the real world, follow the convention of where you work!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178"/>
          <p:cNvSpPr/>
          <p:nvPr/>
        </p:nvSpPr>
        <p:spPr>
          <a:xfrm>
            <a:off x="493650" y="1514650"/>
            <a:ext cx="3691200" cy="3147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div?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460" name="Google Shape;2460;p178"/>
          <p:cNvSpPr/>
          <p:nvPr/>
        </p:nvSpPr>
        <p:spPr>
          <a:xfrm>
            <a:off x="4420800" y="1514650"/>
            <a:ext cx="3691200" cy="31473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section?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5" name="Google Shape;2465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vs. IDs</a:t>
            </a:r>
            <a:endParaRPr/>
          </a:p>
        </p:txBody>
      </p:sp>
      <p:sp>
        <p:nvSpPr>
          <p:cNvPr id="2467" name="Google Shape;2467;p179"/>
          <p:cNvSpPr txBox="1">
            <a:spLocks noGrp="1"/>
          </p:cNvSpPr>
          <p:nvPr>
            <p:ph type="subTitle" idx="1"/>
          </p:nvPr>
        </p:nvSpPr>
        <p:spPr>
          <a:xfrm>
            <a:off x="0" y="1133175"/>
            <a:ext cx="6113700" cy="2583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When choosing between a CSS ID and a CSS class, follow the convention:</a:t>
            </a:r>
            <a:endParaRPr b="1"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Classes (.classname)</a:t>
            </a:r>
            <a:r>
              <a:rPr lang="en"/>
              <a:t> are used if the same style will be used on multiple HTML elements.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IDs (#idname)</a:t>
            </a:r>
            <a:r>
              <a:rPr lang="en"/>
              <a:t> are used if a style is unique to a certain HTML element.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2468" name="Google Shape;2468;p179"/>
          <p:cNvCxnSpPr/>
          <p:nvPr/>
        </p:nvCxnSpPr>
        <p:spPr>
          <a:xfrm>
            <a:off x="462450" y="2876300"/>
            <a:ext cx="4917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 (Inspector)</a:t>
            </a:r>
            <a:endParaRPr/>
          </a:p>
        </p:txBody>
      </p:sp>
      <p:pic>
        <p:nvPicPr>
          <p:cNvPr id="2474" name="Google Shape;247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425" y="1182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861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one of the web development tools you will use most frequently. </a:t>
            </a:r>
            <a:r>
              <a:rPr lang="en">
                <a:solidFill>
                  <a:schemeClr val="dk1"/>
                </a:solidFill>
              </a:rPr>
              <a:t>It allows you to investigate how and why HTML is rendering.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Start using it!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Sites</a:t>
            </a:r>
            <a:endParaRPr/>
          </a:p>
        </p:txBody>
      </p:sp>
      <p:sp>
        <p:nvSpPr>
          <p:cNvPr id="2481" name="Google Shape;2481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 any page’s HTML and CSS with Chrome DevTools.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Plus, you’ll see your results instantly.  </a:t>
            </a:r>
            <a:endParaRPr/>
          </a:p>
        </p:txBody>
      </p:sp>
      <p:pic>
        <p:nvPicPr>
          <p:cNvPr id="2482" name="Google Shape;248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75" y="1529275"/>
            <a:ext cx="7417050" cy="31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4" name="Google Shape;220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55"/>
          <p:cNvSpPr/>
          <p:nvPr/>
        </p:nvSpPr>
        <p:spPr>
          <a:xfrm>
            <a:off x="258959" y="2743200"/>
            <a:ext cx="853416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Google Shape;2206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Checking 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1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How’s it going?</a:t>
            </a:r>
            <a:endParaRPr b="1"/>
          </a:p>
        </p:txBody>
      </p:sp>
      <p:sp>
        <p:nvSpPr>
          <p:cNvPr id="2208" name="Google Shape;2208;p1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Live</a:t>
            </a:r>
            <a:endParaRPr/>
          </a:p>
        </p:txBody>
      </p:sp>
      <p:cxnSp>
        <p:nvCxnSpPr>
          <p:cNvPr id="2209" name="Google Shape;2209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8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Modify a Website</a:t>
            </a:r>
            <a:endParaRPr/>
          </a:p>
        </p:txBody>
      </p:sp>
      <p:sp>
        <p:nvSpPr>
          <p:cNvPr id="2494" name="Google Shape;2494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15 minutes, take a website you commonly use (Amazon, Google, HuffPo, etc.) and heavily modify it using Chrome DevTools.</a:t>
            </a:r>
            <a:endParaRPr/>
          </a:p>
        </p:txBody>
      </p:sp>
      <p:sp>
        <p:nvSpPr>
          <p:cNvPr id="2495" name="Google Shape;2495;p183"/>
          <p:cNvSpPr txBox="1">
            <a:spLocks noGrp="1"/>
          </p:cNvSpPr>
          <p:nvPr>
            <p:ph type="body" idx="2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Be sure to modify the following:</a:t>
            </a:r>
            <a:endParaRPr sz="1800" b="1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(change words)</a:t>
            </a:r>
            <a:endParaRPr sz="180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Send a screenshot to the class’s Slack channel when you’re done.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2496" name="Google Shape;2496;p18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1" name="Google Shape;2501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Through Frustration</a:t>
            </a:r>
            <a:endParaRPr/>
          </a:p>
        </p:txBody>
      </p:sp>
      <p:sp>
        <p:nvSpPr>
          <p:cNvPr id="2503" name="Google Shape;2503;p1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Keep practicing. It gets better!</a:t>
            </a:r>
            <a:endParaRPr/>
          </a:p>
        </p:txBody>
      </p:sp>
      <p:cxnSp>
        <p:nvCxnSpPr>
          <p:cNvPr id="2504" name="Google Shape;2504;p184"/>
          <p:cNvCxnSpPr/>
          <p:nvPr/>
        </p:nvCxnSpPr>
        <p:spPr>
          <a:xfrm>
            <a:off x="274375" y="640080"/>
            <a:ext cx="504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Modify Your Own Website</a:t>
            </a:r>
            <a:endParaRPr/>
          </a:p>
        </p:txBody>
      </p:sp>
      <p:sp>
        <p:nvSpPr>
          <p:cNvPr id="2510" name="Google Shape;2510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10 minutes, edit any site that you’ve been working on—in class or for homework—with Chrome DevTools.</a:t>
            </a:r>
            <a:endParaRPr/>
          </a:p>
        </p:txBody>
      </p:sp>
      <p:sp>
        <p:nvSpPr>
          <p:cNvPr id="2511" name="Google Shape;2511;p185"/>
          <p:cNvSpPr txBox="1">
            <a:spLocks noGrp="1"/>
          </p:cNvSpPr>
          <p:nvPr>
            <p:ph type="body" idx="2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Be sure to at least modify:</a:t>
            </a:r>
            <a:endParaRPr sz="1800" b="1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(change words)</a:t>
            </a:r>
            <a:endParaRPr sz="180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2512" name="Google Shape;2512;p18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18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6" name="Google Shape;2526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037" y="2553850"/>
            <a:ext cx="6037925" cy="2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Google Shape;2527;p1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(Important!)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8" name="Google Shape;2528;p188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88"/>
          <p:cNvSpPr txBox="1">
            <a:spLocks noGrp="1"/>
          </p:cNvSpPr>
          <p:nvPr>
            <p:ph type="subTitle" idx="1"/>
          </p:nvPr>
        </p:nvSpPr>
        <p:spPr>
          <a:xfrm>
            <a:off x="-12150" y="817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Deploying multiple CSS files simultaneously is a powerful technique.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0" name="Google Shape;2530;p188"/>
          <p:cNvSpPr/>
          <p:nvPr/>
        </p:nvSpPr>
        <p:spPr>
          <a:xfrm>
            <a:off x="1141350" y="13717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188"/>
          <p:cNvSpPr/>
          <p:nvPr/>
        </p:nvSpPr>
        <p:spPr>
          <a:xfrm>
            <a:off x="1141350" y="19627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188"/>
          <p:cNvSpPr txBox="1">
            <a:spLocks noGrp="1"/>
          </p:cNvSpPr>
          <p:nvPr>
            <p:ph type="subTitle" idx="2"/>
          </p:nvPr>
        </p:nvSpPr>
        <p:spPr>
          <a:xfrm>
            <a:off x="-12100" y="1391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technique allows developers to create complex designs made up of abounding design elements.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3" name="Google Shape;2533;p188"/>
          <p:cNvSpPr txBox="1">
            <a:spLocks noGrp="1"/>
          </p:cNvSpPr>
          <p:nvPr>
            <p:ph type="subTitle" idx="3"/>
          </p:nvPr>
        </p:nvSpPr>
        <p:spPr>
          <a:xfrm>
            <a:off x="-12200" y="19827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Remember,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loading order matters!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4" name="Google Shape;2534;p18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8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3916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88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98272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18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CSS Files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190"/>
          <p:cNvSpPr txBox="1">
            <a:spLocks noGrp="1"/>
          </p:cNvSpPr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By a show of hands,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browser do you use?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of the Browsers</a:t>
            </a:r>
            <a:endParaRPr/>
          </a:p>
        </p:txBody>
      </p:sp>
      <p:sp>
        <p:nvSpPr>
          <p:cNvPr id="2553" name="Google Shape;2553;p191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191"/>
          <p:cNvSpPr txBox="1">
            <a:spLocks noGrp="1"/>
          </p:cNvSpPr>
          <p:nvPr>
            <p:ph type="subTitle" idx="1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 the hood, web browsers often render webpages differently than their competition.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5" name="Google Shape;2555;p191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191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191"/>
          <p:cNvSpPr txBox="1">
            <a:spLocks noGrp="1"/>
          </p:cNvSpPr>
          <p:nvPr>
            <p:ph type="subTitle" idx="2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disparities could mean that the HTML/CSS displays differently in each web client.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8" name="Google Shape;2558;p191"/>
          <p:cNvSpPr txBox="1">
            <a:spLocks noGrp="1"/>
          </p:cNvSpPr>
          <p:nvPr>
            <p:ph type="subTitle" idx="3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Because of these potential differences, web developers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need to make their websites cross-browser compatible</a:t>
            </a:r>
            <a:r>
              <a:rPr lang="en"/>
              <a:t>.</a:t>
            </a:r>
            <a:endParaRPr/>
          </a:p>
        </p:txBody>
      </p:sp>
      <p:pic>
        <p:nvPicPr>
          <p:cNvPr id="2559" name="Google Shape;2559;p191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191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1" name="Google Shape;2561;p191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2" name="Google Shape;2562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175" y="2240439"/>
            <a:ext cx="3519800" cy="28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7616D82-BB01-9E45-8EE0-F24E075E8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755944-2968-4A44-819A-4E87941F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7" name="Google Shape;2567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6112" y="2134650"/>
            <a:ext cx="4771776" cy="255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8" name="Google Shape;2568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2569" name="Google Shape;2569;p192"/>
          <p:cNvSpPr/>
          <p:nvPr/>
        </p:nvSpPr>
        <p:spPr>
          <a:xfrm>
            <a:off x="1141275" y="856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192"/>
          <p:cNvSpPr txBox="1">
            <a:spLocks noGrp="1"/>
          </p:cNvSpPr>
          <p:nvPr>
            <p:ph type="subTitle" idx="1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Reset.css will “reset” all browser-specific CSS. This means your site will appear the same in all browsers.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1" name="Google Shape;2571;p192"/>
          <p:cNvSpPr/>
          <p:nvPr/>
        </p:nvSpPr>
        <p:spPr>
          <a:xfrm>
            <a:off x="1141350" y="1447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192"/>
          <p:cNvSpPr txBox="1">
            <a:spLocks noGrp="1"/>
          </p:cNvSpPr>
          <p:nvPr>
            <p:ph type="subTitle" idx="2"/>
          </p:nvPr>
        </p:nvSpPr>
        <p:spPr>
          <a:xfrm>
            <a:off x="-12100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However, you will have to restyle everything yourself.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3" name="Google Shape;2573;p192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92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29768" y="1467847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9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2586" name="Google Shape;2586;p194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7" name="Google Shape;2587;p194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588" name="Google Shape;2588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9" name="Google Shape;2589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0" name="Google Shape;2590;p194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2591" name="Google Shape;2591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2" name="Google Shape;2592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194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2594" name="Google Shape;2594;p19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5" name="Google Shape;2595;p19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6" name="Google Shape;2596;p194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important for creating browser-compatible websites.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7" name="Google Shape;2597;p194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194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94"/>
          <p:cNvSpPr txBox="1">
            <a:spLocks noGrp="1"/>
          </p:cNvSpPr>
          <p:nvPr>
            <p:ph type="subTitle" idx="2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an example of using someone else’s CSS in your website.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0" name="Google Shape;2600;p194"/>
          <p:cNvSpPr txBox="1">
            <a:spLocks noGrp="1"/>
          </p:cNvSpPr>
          <p:nvPr>
            <p:ph type="subTitle" idx="3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 common topic for front-end developer interview questions.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19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6" name="Google Shape;2606;p1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9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3" name="Google Shape;2613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614" name="Google Shape;2614;p19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Follow the instructions provided via Slack to incorporate a reset.css file into a basic HTML file. 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Note the impact the reset file makes after its inclusion.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  <p:sp>
        <p:nvSpPr>
          <p:cNvPr id="2615" name="Google Shape;2615;p19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Web with GitHub!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5" name="Google Shape;2625;p198"/>
          <p:cNvCxnSpPr/>
          <p:nvPr/>
        </p:nvCxnSpPr>
        <p:spPr>
          <a:xfrm rot="10800000" flipH="1">
            <a:off x="1604175" y="2768825"/>
            <a:ext cx="1466700" cy="846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6" name="Google Shape;2626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</a:t>
            </a:r>
            <a:endParaRPr/>
          </a:p>
        </p:txBody>
      </p:sp>
      <p:sp>
        <p:nvSpPr>
          <p:cNvPr id="2627" name="Google Shape;2627;p1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 deep and complex diagram illustrating how the internet works.</a:t>
            </a:r>
            <a:endParaRPr/>
          </a:p>
        </p:txBody>
      </p:sp>
      <p:pic>
        <p:nvPicPr>
          <p:cNvPr id="2628" name="Google Shape;262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3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25" y="1244451"/>
            <a:ext cx="2862888" cy="1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198"/>
          <p:cNvSpPr txBox="1">
            <a:spLocks noGrp="1"/>
          </p:cNvSpPr>
          <p:nvPr>
            <p:ph type="subTitle" idx="1"/>
          </p:nvPr>
        </p:nvSpPr>
        <p:spPr>
          <a:xfrm>
            <a:off x="2845600" y="2019613"/>
            <a:ext cx="2787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internet</a:t>
            </a:r>
            <a:endParaRPr sz="2400"/>
          </a:p>
        </p:txBody>
      </p:sp>
      <p:cxnSp>
        <p:nvCxnSpPr>
          <p:cNvPr id="2634" name="Google Shape;2634;p198"/>
          <p:cNvCxnSpPr/>
          <p:nvPr/>
        </p:nvCxnSpPr>
        <p:spPr>
          <a:xfrm rot="10800000">
            <a:off x="5632600" y="2768825"/>
            <a:ext cx="1466700" cy="846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5" name="Google Shape;2635;p198"/>
          <p:cNvCxnSpPr/>
          <p:nvPr/>
        </p:nvCxnSpPr>
        <p:spPr>
          <a:xfrm rot="8994346">
            <a:off x="5036947" y="2916461"/>
            <a:ext cx="183079" cy="84662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6" name="Google Shape;2636;p198"/>
          <p:cNvCxnSpPr/>
          <p:nvPr/>
        </p:nvCxnSpPr>
        <p:spPr>
          <a:xfrm rot="-8994346" flipH="1">
            <a:off x="3416647" y="2916461"/>
            <a:ext cx="183079" cy="84662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Will See Our Greatness!</a:t>
            </a:r>
            <a:endParaRPr/>
          </a:p>
        </p:txBody>
      </p:sp>
      <p:sp>
        <p:nvSpPr>
          <p:cNvPr id="2642" name="Google Shape;2642;p1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provides hosting for static websites, which means we can deploy our websites and applications onto their servers for the world to see. </a:t>
            </a:r>
            <a:endParaRPr/>
          </a:p>
        </p:txBody>
      </p:sp>
      <p:pic>
        <p:nvPicPr>
          <p:cNvPr id="2643" name="Google Shape;2643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7" y="1660175"/>
            <a:ext cx="3002226" cy="30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0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All Log In to GitHub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20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Deployment—Personal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Feedback</a:t>
            </a:r>
            <a:endParaRPr/>
          </a:p>
        </p:txBody>
      </p:sp>
      <p:sp>
        <p:nvSpPr>
          <p:cNvPr id="2223" name="Google Shape;2223;p1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I’ve noticed people doing incredibly well:</a:t>
            </a:r>
            <a:endParaRPr/>
          </a:p>
        </p:txBody>
      </p:sp>
      <p:sp>
        <p:nvSpPr>
          <p:cNvPr id="2224" name="Google Shape;2224;p15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handling an enormous volume of information. </a:t>
            </a:r>
            <a:endParaRPr sz="1600"/>
          </a:p>
        </p:txBody>
      </p:sp>
      <p:sp>
        <p:nvSpPr>
          <p:cNvPr id="2225" name="Google Shape;2225;p15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 of you are asking the right questions.</a:t>
            </a:r>
            <a:endParaRPr sz="1600"/>
          </a:p>
        </p:txBody>
      </p:sp>
      <p:sp>
        <p:nvSpPr>
          <p:cNvPr id="2226" name="Google Shape;2226;p15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notice the right details.</a:t>
            </a:r>
            <a:endParaRPr sz="1600"/>
          </a:p>
        </p:txBody>
      </p:sp>
      <p:sp>
        <p:nvSpPr>
          <p:cNvPr id="2227" name="Google Shape;2227;p15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all help each other out.</a:t>
            </a:r>
            <a:endParaRPr sz="1600"/>
          </a:p>
        </p:txBody>
      </p:sp>
      <p:sp>
        <p:nvSpPr>
          <p:cNvPr id="2228" name="Google Shape;2228;p15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And, most importantly, you are figuring out things on your own.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2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Personal Site to GitHub Pages</a:t>
            </a:r>
            <a:endParaRPr/>
          </a:p>
        </p:txBody>
      </p:sp>
      <p:sp>
        <p:nvSpPr>
          <p:cNvPr id="2660" name="Google Shape;2660;p2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basic steps:</a:t>
            </a:r>
            <a:endParaRPr/>
          </a:p>
        </p:txBody>
      </p:sp>
      <p:sp>
        <p:nvSpPr>
          <p:cNvPr id="2661" name="Google Shape;2661;p20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a new repo named _username_.github.io.</a:t>
            </a:r>
            <a:endParaRPr sz="1600"/>
          </a:p>
        </p:txBody>
      </p:sp>
      <p:sp>
        <p:nvSpPr>
          <p:cNvPr id="2662" name="Google Shape;2662;p20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Navigate to a folder on your computer and clone the repo into it. </a:t>
            </a:r>
            <a:endParaRPr sz="1600"/>
          </a:p>
        </p:txBody>
      </p:sp>
      <p:sp>
        <p:nvSpPr>
          <p:cNvPr id="2663" name="Google Shape;2663;p20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Build your files.</a:t>
            </a:r>
            <a:endParaRPr sz="1600"/>
          </a:p>
        </p:txBody>
      </p:sp>
      <p:sp>
        <p:nvSpPr>
          <p:cNvPr id="2664" name="Google Shape;2664;p20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Add, commit, and push your changes to the repository.</a:t>
            </a: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2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20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671" name="Google Shape;2671;p20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br>
              <a:rPr lang="en" sz="3000" b="1"/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Deploying Bio to GitHub Pages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Time to take your newfangled website and deploy it to the cloud—in this case, GitHub Pages.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Additional instructions will be sent via Slack.</a:t>
            </a:r>
            <a:endParaRPr sz="30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20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Deployment—Project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2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Project Site to GitHub Pages</a:t>
            </a:r>
            <a:endParaRPr/>
          </a:p>
        </p:txBody>
      </p:sp>
      <p:sp>
        <p:nvSpPr>
          <p:cNvPr id="2683" name="Google Shape;2683;p2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steps: </a:t>
            </a:r>
            <a:endParaRPr/>
          </a:p>
        </p:txBody>
      </p:sp>
      <p:sp>
        <p:nvSpPr>
          <p:cNvPr id="2684" name="Google Shape;2684;p20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repository in your GitHub account. You can name this repository whatever you like.  </a:t>
            </a:r>
            <a:endParaRPr sz="1200"/>
          </a:p>
        </p:txBody>
      </p:sp>
      <p:sp>
        <p:nvSpPr>
          <p:cNvPr id="2685" name="Google Shape;2685;p20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the repository, create a new file and name it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index.html</a:t>
            </a:r>
            <a:r>
              <a:rPr lang="en" sz="1200"/>
              <a:t>. </a:t>
            </a:r>
            <a:endParaRPr sz="1200"/>
          </a:p>
        </p:txBody>
      </p:sp>
      <p:sp>
        <p:nvSpPr>
          <p:cNvPr id="2686" name="Google Shape;2686;p20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some basic HTML to this file, save it, and then navigate to your repository’s Settings tab. </a:t>
            </a:r>
            <a:endParaRPr sz="1200"/>
          </a:p>
        </p:txBody>
      </p:sp>
      <p:sp>
        <p:nvSpPr>
          <p:cNvPr id="2687" name="Google Shape;2687;p20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Scroll down to the GitHub Pages section. In the Source section, select the master branch as your source</a:t>
            </a:r>
            <a:endParaRPr sz="1200"/>
          </a:p>
        </p:txBody>
      </p:sp>
      <p:sp>
        <p:nvSpPr>
          <p:cNvPr id="2688" name="Google Shape;2688;p20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Navigate to </a:t>
            </a:r>
            <a:r>
              <a:rPr lang="en" sz="12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&lt;username&gt;.github.io/&lt;repositoryname&gt;</a:t>
            </a:r>
            <a:r>
              <a:rPr lang="en" sz="1200"/>
              <a:t>; you will find that your new webpage has gone live!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2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a Project Site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newfangled website, and then deploy it to GitHub Pages as a project instead of a personal site.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Additional instructions will be sent via Slack.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694" name="Google Shape;2694;p2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2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20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0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1 Help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2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Material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210"/>
          <p:cNvSpPr txBox="1">
            <a:spLocks noGrp="1"/>
          </p:cNvSpPr>
          <p:nvPr>
            <p:ph type="title"/>
          </p:nvPr>
        </p:nvSpPr>
        <p:spPr>
          <a:xfrm>
            <a:off x="237100" y="2850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And Back to Git…</a:t>
            </a:r>
            <a:endParaRPr/>
          </a:p>
        </p:txBody>
      </p:sp>
      <p:pic>
        <p:nvPicPr>
          <p:cNvPr id="2716" name="Google Shape;2716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812" y="1095350"/>
            <a:ext cx="1838376" cy="1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Admin Things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239" name="Google Shape;2239;p1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Remember, Homework 1 is due on </a:t>
            </a:r>
            <a:r>
              <a:rPr lang="en" dirty="0">
                <a:solidFill>
                  <a:srgbClr val="0000FF"/>
                </a:solidFill>
              </a:rPr>
              <a:t>03/07 – Saturday 11:59PM </a:t>
            </a:r>
            <a:r>
              <a:rPr lang="en">
                <a:solidFill>
                  <a:srgbClr val="0000FF"/>
                </a:solidFill>
              </a:rPr>
              <a:t>local time</a:t>
            </a:r>
            <a:r>
              <a:rPr lang="en"/>
              <a:t>.</a:t>
            </a:r>
            <a:endParaRPr dirty="0"/>
          </a:p>
        </p:txBody>
      </p:sp>
      <p:sp>
        <p:nvSpPr>
          <p:cNvPr id="2240" name="Google Shape;2240;p1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205740">
              <a:buSzPts val="1800"/>
            </a:pPr>
            <a:r>
              <a:rPr lang="en" sz="1800" dirty="0"/>
              <a:t> Homework link: </a:t>
            </a:r>
            <a:r>
              <a:rPr lang="en-US" sz="1200" dirty="0">
                <a:hlinkClick r:id="rId3"/>
              </a:rPr>
              <a:t>https://ua.bootcampcontent.com/UA-Coding-Bootcamp/uofa-gil-fsf-pt-02-2020-u-c/tree/master/01-HTML-Git-CSS/02-Homework</a:t>
            </a:r>
            <a:endParaRPr sz="1200" dirty="0">
              <a:solidFill>
                <a:srgbClr val="0000FF"/>
              </a:solidFill>
            </a:endParaRPr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 Remember to submit homework via GitHub </a:t>
            </a:r>
            <a:r>
              <a:rPr lang="en" sz="1800" strike="sngStrike" dirty="0"/>
              <a:t>and GitHub Pages</a:t>
            </a:r>
            <a:endParaRPr sz="1800" dirty="0">
              <a:solidFill>
                <a:srgbClr val="0000FF"/>
              </a:solidFill>
            </a:endParaRPr>
          </a:p>
          <a:p>
            <a:pPr marL="320040" lvl="0" indent="-205740" algn="l" rtl="0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 dirty="0"/>
              <a:t>And seriously, submit whatever you have, even if you don’t like what you’ve made. Not submitting your assignment will result in a </a:t>
            </a:r>
            <a:r>
              <a:rPr lang="en" sz="1800" b="1" dirty="0"/>
              <a:t>I</a:t>
            </a:r>
            <a:r>
              <a:rPr lang="en" sz="1800" dirty="0"/>
              <a:t>. </a:t>
            </a:r>
            <a:endParaRPr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 and Additional Help </a:t>
            </a:r>
            <a:endParaRPr/>
          </a:p>
        </p:txBody>
      </p:sp>
      <p:sp>
        <p:nvSpPr>
          <p:cNvPr id="2246" name="Google Shape;2246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</a:t>
            </a:r>
            <a:endParaRPr/>
          </a:p>
        </p:txBody>
      </p:sp>
      <p:sp>
        <p:nvSpPr>
          <p:cNvPr id="2247" name="Google Shape;2247;p1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20574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Office hours are held 45 minutes before class and 30 minutes after class.</a:t>
            </a:r>
            <a:endParaRPr sz="1800" dirty="0"/>
          </a:p>
          <a:p>
            <a:pPr marL="320040" lvl="0" indent="-20574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Review in-class material (activities and slides): </a:t>
            </a:r>
            <a:r>
              <a:rPr lang="en" sz="1800" dirty="0">
                <a:solidFill>
                  <a:srgbClr val="0000FF"/>
                </a:solidFill>
              </a:rPr>
              <a:t>GitLab</a:t>
            </a:r>
            <a:endParaRPr sz="1800" dirty="0">
              <a:solidFill>
                <a:srgbClr val="0000FF"/>
              </a:solidFill>
            </a:endParaRPr>
          </a:p>
          <a:p>
            <a:pPr marL="320040" lvl="0" indent="-205740" algn="l" rtl="0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 dirty="0"/>
              <a:t>Re-watch class videos: </a:t>
            </a:r>
            <a:r>
              <a:rPr lang="en" sz="1800" dirty="0">
                <a:solidFill>
                  <a:srgbClr val="0000FF"/>
                </a:solidFill>
              </a:rPr>
              <a:t>BCS</a:t>
            </a: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6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1710</Words>
  <Application>Microsoft Macintosh PowerPoint</Application>
  <PresentationFormat>On-screen Show (16:9)</PresentationFormat>
  <Paragraphs>264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Arial</vt:lpstr>
      <vt:lpstr>Roboto Light</vt:lpstr>
      <vt:lpstr>Roboto Medium</vt:lpstr>
      <vt:lpstr>Roboto Thin</vt:lpstr>
      <vt:lpstr>Roboto</vt:lpstr>
      <vt:lpstr>Calibri</vt:lpstr>
      <vt:lpstr>Amatic SC</vt:lpstr>
      <vt:lpstr>Inconsolata</vt:lpstr>
      <vt:lpstr>Simple Light</vt:lpstr>
      <vt:lpstr>1_Unbranded</vt:lpstr>
      <vt:lpstr>UCF - Theme</vt:lpstr>
      <vt:lpstr>Simple Light</vt:lpstr>
      <vt:lpstr>Lesson 2.1</vt:lpstr>
      <vt:lpstr>Objectives</vt:lpstr>
      <vt:lpstr>Checking In  </vt:lpstr>
      <vt:lpstr>PowerPoint Presentation</vt:lpstr>
      <vt:lpstr>Instructor Feedback</vt:lpstr>
      <vt:lpstr>A Few Admin Things</vt:lpstr>
      <vt:lpstr>Homework</vt:lpstr>
      <vt:lpstr>Office Hours and Additional Help </vt:lpstr>
      <vt:lpstr>Recap</vt:lpstr>
      <vt:lpstr>Recap </vt:lpstr>
      <vt:lpstr>What Is Full-Stack Development?</vt:lpstr>
      <vt:lpstr>&gt; Intro to Console</vt:lpstr>
      <vt:lpstr>&lt;title&gt; Intro to HTML &lt;/title&gt;</vt:lpstr>
      <vt:lpstr>Pushing and Pulling to GitHub</vt:lpstr>
      <vt:lpstr>CSS Syntax</vt:lpstr>
      <vt:lpstr>The Concept of Flow</vt:lpstr>
      <vt:lpstr>The Box Model</vt:lpstr>
      <vt:lpstr>CSS Positioning</vt:lpstr>
      <vt:lpstr>Resources</vt:lpstr>
      <vt:lpstr>General Questions/Issues?</vt:lpstr>
      <vt:lpstr>Double Take</vt:lpstr>
      <vt:lpstr>Divs and Sections</vt:lpstr>
      <vt:lpstr>Divs and Sections</vt:lpstr>
      <vt:lpstr>Divs and Sections</vt:lpstr>
      <vt:lpstr>Divs and Sections</vt:lpstr>
      <vt:lpstr>Divs and Sections</vt:lpstr>
      <vt:lpstr>Classes vs. IDs</vt:lpstr>
      <vt:lpstr>Chrome DevTools (Inspector)</vt:lpstr>
      <vt:lpstr>Modifying Sites</vt:lpstr>
      <vt:lpstr>Chrome DevTools</vt:lpstr>
      <vt:lpstr>Activity: Modify a Website</vt:lpstr>
      <vt:lpstr>Practice Through Frustration</vt:lpstr>
      <vt:lpstr>Activity: Modify Your Own Website</vt:lpstr>
      <vt:lpstr>PowerPoint Presentation</vt:lpstr>
      <vt:lpstr>CSS Resets</vt:lpstr>
      <vt:lpstr>Loading Multiple CSS Files (Important!)</vt:lpstr>
      <vt:lpstr>Multiple CSS Files</vt:lpstr>
      <vt:lpstr>By a show of hands, which browser do you use? </vt:lpstr>
      <vt:lpstr>Battle of the Browsers</vt:lpstr>
      <vt:lpstr>Reset.css (or Normalize.css)</vt:lpstr>
      <vt:lpstr>CSS Resets</vt:lpstr>
      <vt:lpstr>Why CSS Resets Matter</vt:lpstr>
      <vt:lpstr>Activity: CSS Resets</vt:lpstr>
      <vt:lpstr>Activity: CSS Resets</vt:lpstr>
      <vt:lpstr>To the Web with GitHub!</vt:lpstr>
      <vt:lpstr>The Internet</vt:lpstr>
      <vt:lpstr>The World Will See Our Greatness!</vt:lpstr>
      <vt:lpstr>Let’s All Log In to GitHub</vt:lpstr>
      <vt:lpstr>GitHub Pages Deployment—Personal</vt:lpstr>
      <vt:lpstr>Deploying a Static Personal Site to GitHub Pages</vt:lpstr>
      <vt:lpstr>15 minutes</vt:lpstr>
      <vt:lpstr>GitHub Pages Deployment—Project</vt:lpstr>
      <vt:lpstr>Deploying a Static Project Site to GitHub Pages</vt:lpstr>
      <vt:lpstr>Activity: Creating a Project Site Build a newfangled website, and then deploy it to GitHub Pages as a project instead of a personal site.  Additional instructions will be sent via Slack.  </vt:lpstr>
      <vt:lpstr>Questions?</vt:lpstr>
      <vt:lpstr>Homework 1 Help</vt:lpstr>
      <vt:lpstr>Extra Material</vt:lpstr>
      <vt:lpstr> And Back to Git…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2.1</dc:title>
  <cp:lastModifiedBy>Danyal Khalid</cp:lastModifiedBy>
  <cp:revision>7</cp:revision>
  <dcterms:modified xsi:type="dcterms:W3CDTF">2020-03-02T18:28:16Z</dcterms:modified>
</cp:coreProperties>
</file>